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73" r:id="rId2"/>
    <p:sldId id="258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6" r:id="rId17"/>
    <p:sldId id="289" r:id="rId18"/>
    <p:sldId id="297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7AF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169" autoAdjust="0"/>
  </p:normalViewPr>
  <p:slideViewPr>
    <p:cSldViewPr snapToGrid="0">
      <p:cViewPr varScale="1">
        <p:scale>
          <a:sx n="84" d="100"/>
          <a:sy n="84" d="100"/>
        </p:scale>
        <p:origin x="135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1946e06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1946e06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Characters via https://craftpix.net/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2c89503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2c89503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2c895032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e2c895032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3a555ab728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3a555ab728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3a555ab728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3a555ab728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Interoperability between programs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else?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a555ab72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3a555ab728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4414da3c9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4414da3c9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need to understand every single box on a form to file it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4E6987BE-AD0A-2D02-FA13-DA3B3250D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4414da3c92_0_28:notes">
            <a:extLst>
              <a:ext uri="{FF2B5EF4-FFF2-40B4-BE49-F238E27FC236}">
                <a16:creationId xmlns:a16="http://schemas.microsoft.com/office/drawing/2014/main" id="{D2F2A5B0-89B5-7924-CF07-E0B693F8B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4414da3c92_0_28:notes">
            <a:extLst>
              <a:ext uri="{FF2B5EF4-FFF2-40B4-BE49-F238E27FC236}">
                <a16:creationId xmlns:a16="http://schemas.microsoft.com/office/drawing/2014/main" id="{B993A1DE-A2E9-8691-83ED-B4C731A08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need to understand every single box on a form to file it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858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3fb56548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c3fb56548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One of the most common ways that I’ve seen interns and new engineers struggle and fail is by not asking questions.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There is never a time in this class where you cannot ask a question.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There’s a difference between "asking a question about your homework" and "asking a specific question about the code and concepts in your homework" - prefer the latter.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a555ab7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a555ab7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Google docs (illustrates revision history)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Wikipedia history (illustrates asynchronous editing, change annotations)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PhD comic (Named versions)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https://zapier.com/blog/google-docs-revision-history/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27797d3e6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27797d3e6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797df90d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797df90d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https://www.historytoday.com/miscellanies/scribe-egyptian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ec1d47d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ec1d47d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5b0a4b50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a5b0a4b50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96a36467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96a36467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a555ab72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3a555ab72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231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i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825" y="95825"/>
            <a:ext cx="8925324" cy="4961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wescience.github.io/graphical-intro-to-gi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zardzines.com/zines/oh-shit-git/" TargetMode="External"/><Relationship Id="rId5" Type="http://schemas.openxmlformats.org/officeDocument/2006/relationships/hyperlink" Target="https://ohmygit.org/" TargetMode="External"/><Relationship Id="rId4" Type="http://schemas.openxmlformats.org/officeDocument/2006/relationships/hyperlink" Target="https://swcarpentry.github.io/git-novic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-scm.com/" TargetMode="External"/><Relationship Id="rId7" Type="http://schemas.openxmlformats.org/officeDocument/2006/relationships/hyperlink" Target="https://glint.info/en/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tkrake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gitfiend.com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sublimemerge.com/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740680" y="744575"/>
            <a:ext cx="7662656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/>
              <a:t>Version Control (with Git)</a:t>
            </a:r>
            <a:endParaRPr sz="43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" dirty="0"/>
              <a:t>Software Design for Data Science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Naomi Alterman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University of Washington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January 6, 2026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/>
          <p:nvPr/>
        </p:nvSpPr>
        <p:spPr>
          <a:xfrm>
            <a:off x="1006216" y="2022694"/>
            <a:ext cx="2233500" cy="2274000"/>
          </a:xfrm>
          <a:prstGeom prst="flowChartAlternateProcess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1364102" y="1599898"/>
            <a:ext cx="217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C:\Naomi Thesis</a:t>
            </a:r>
            <a:endParaRPr sz="16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5" y="1654461"/>
            <a:ext cx="312925" cy="31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/>
        </p:nvSpPr>
        <p:spPr>
          <a:xfrm>
            <a:off x="1643859" y="2205363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thesis.md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5" name="Google Shape;3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721" y="2169124"/>
            <a:ext cx="374984" cy="37498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/>
        </p:nvSpPr>
        <p:spPr>
          <a:xfrm>
            <a:off x="1643859" y="2612922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figure1.jpg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109" y="2471986"/>
            <a:ext cx="544207" cy="54420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2"/>
          <p:cNvSpPr txBox="1"/>
          <p:nvPr/>
        </p:nvSpPr>
        <p:spPr>
          <a:xfrm>
            <a:off x="1643859" y="3006507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figure2.jpg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109" y="2871132"/>
            <a:ext cx="544207" cy="54420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 txBox="1"/>
          <p:nvPr/>
        </p:nvSpPr>
        <p:spPr>
          <a:xfrm>
            <a:off x="1643859" y="3442013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citations.md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1" name="Google Shape;3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721" y="3366562"/>
            <a:ext cx="374984" cy="37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720" y="3805298"/>
            <a:ext cx="374984" cy="37498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/>
        </p:nvSpPr>
        <p:spPr>
          <a:xfrm>
            <a:off x="1643859" y="3814916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.git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44" name="Google Shape;344;p42"/>
          <p:cNvGrpSpPr/>
          <p:nvPr/>
        </p:nvGrpSpPr>
        <p:grpSpPr>
          <a:xfrm>
            <a:off x="3328972" y="2296300"/>
            <a:ext cx="1110438" cy="1768111"/>
            <a:chOff x="6893215" y="1378842"/>
            <a:chExt cx="1361498" cy="2167866"/>
          </a:xfrm>
        </p:grpSpPr>
        <p:pic>
          <p:nvPicPr>
            <p:cNvPr id="345" name="Google Shape;345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69415" y="1812624"/>
              <a:ext cx="509553" cy="496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2"/>
            <p:cNvPicPr preferRelativeResize="0"/>
            <p:nvPr/>
          </p:nvPicPr>
          <p:blipFill rotWithShape="1">
            <a:blip r:embed="rId8">
              <a:alphaModFix/>
            </a:blip>
            <a:srcRect l="18981" t="18257" r="20588" b="18040"/>
            <a:stretch/>
          </p:blipFill>
          <p:spPr>
            <a:xfrm>
              <a:off x="7557575" y="2079218"/>
              <a:ext cx="690732" cy="72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42"/>
            <p:cNvSpPr/>
            <p:nvPr/>
          </p:nvSpPr>
          <p:spPr>
            <a:xfrm>
              <a:off x="7587513" y="2879507"/>
              <a:ext cx="667200" cy="667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8" name="Google Shape;348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93215" y="2509976"/>
              <a:ext cx="602974" cy="560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42"/>
            <p:cNvSpPr txBox="1"/>
            <p:nvPr/>
          </p:nvSpPr>
          <p:spPr>
            <a:xfrm>
              <a:off x="7674022" y="2938027"/>
              <a:ext cx="5094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…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50" name="Google Shape;350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550067" y="1378842"/>
              <a:ext cx="690719" cy="690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42"/>
          <p:cNvGrpSpPr/>
          <p:nvPr/>
        </p:nvGrpSpPr>
        <p:grpSpPr>
          <a:xfrm>
            <a:off x="3958700" y="629917"/>
            <a:ext cx="5012200" cy="1577772"/>
            <a:chOff x="5863700" y="206775"/>
            <a:chExt cx="5012200" cy="1577772"/>
          </a:xfrm>
        </p:grpSpPr>
        <p:sp>
          <p:nvSpPr>
            <p:cNvPr id="352" name="Google Shape;352;p42"/>
            <p:cNvSpPr/>
            <p:nvPr/>
          </p:nvSpPr>
          <p:spPr>
            <a:xfrm>
              <a:off x="5863700" y="206775"/>
              <a:ext cx="2695032" cy="1577772"/>
            </a:xfrm>
            <a:prstGeom prst="cloud">
              <a:avLst/>
            </a:prstGeom>
            <a:solidFill>
              <a:schemeClr val="bg1"/>
            </a:solidFill>
            <a:ln w="2857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3" name="Google Shape;353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359900" y="500382"/>
              <a:ext cx="1598474" cy="89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2"/>
            <p:cNvSpPr txBox="1"/>
            <p:nvPr/>
          </p:nvSpPr>
          <p:spPr>
            <a:xfrm>
              <a:off x="8642400" y="734400"/>
              <a:ext cx="2233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 internet</a:t>
              </a:r>
              <a:endParaRPr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55" name="Google Shape;355;p42"/>
          <p:cNvSpPr txBox="1"/>
          <p:nvPr/>
        </p:nvSpPr>
        <p:spPr>
          <a:xfrm>
            <a:off x="804154" y="4262400"/>
            <a:ext cx="2615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“Repository”</a:t>
            </a:r>
            <a:endParaRPr sz="2300"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6877" y="2751290"/>
            <a:ext cx="690732" cy="690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42"/>
          <p:cNvGrpSpPr/>
          <p:nvPr/>
        </p:nvGrpSpPr>
        <p:grpSpPr>
          <a:xfrm>
            <a:off x="2964003" y="1093275"/>
            <a:ext cx="1490897" cy="928973"/>
            <a:chOff x="1745509" y="868211"/>
            <a:chExt cx="5477211" cy="1154004"/>
          </a:xfrm>
        </p:grpSpPr>
        <p:cxnSp>
          <p:nvCxnSpPr>
            <p:cNvPr id="358" name="Google Shape;358;p42"/>
            <p:cNvCxnSpPr>
              <a:stCxn id="353" idx="1"/>
            </p:cNvCxnSpPr>
            <p:nvPr/>
          </p:nvCxnSpPr>
          <p:spPr>
            <a:xfrm flipH="1">
              <a:off x="3420221" y="1215816"/>
              <a:ext cx="3802500" cy="8064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59" name="Google Shape;359;p42"/>
            <p:cNvSpPr txBox="1"/>
            <p:nvPr/>
          </p:nvSpPr>
          <p:spPr>
            <a:xfrm>
              <a:off x="1745509" y="868211"/>
              <a:ext cx="54204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Backup</a:t>
              </a:r>
              <a:endParaRPr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0" name="Google Shape;360;p42"/>
          <p:cNvGrpSpPr/>
          <p:nvPr/>
        </p:nvGrpSpPr>
        <p:grpSpPr>
          <a:xfrm>
            <a:off x="4988475" y="1789575"/>
            <a:ext cx="3739428" cy="3202943"/>
            <a:chOff x="4988475" y="1789575"/>
            <a:chExt cx="3739428" cy="3202943"/>
          </a:xfrm>
        </p:grpSpPr>
        <p:cxnSp>
          <p:nvCxnSpPr>
            <p:cNvPr id="361" name="Google Shape;361;p42"/>
            <p:cNvCxnSpPr/>
            <p:nvPr/>
          </p:nvCxnSpPr>
          <p:spPr>
            <a:xfrm>
              <a:off x="5791900" y="1913425"/>
              <a:ext cx="448200" cy="12507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62" name="Google Shape;362;p42"/>
            <p:cNvSpPr txBox="1"/>
            <p:nvPr/>
          </p:nvSpPr>
          <p:spPr>
            <a:xfrm>
              <a:off x="7252503" y="2205363"/>
              <a:ext cx="1475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Collaborate</a:t>
              </a:r>
              <a:endParaRPr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363" name="Google Shape;363;p42"/>
            <p:cNvCxnSpPr/>
            <p:nvPr/>
          </p:nvCxnSpPr>
          <p:spPr>
            <a:xfrm>
              <a:off x="6039575" y="1789575"/>
              <a:ext cx="954900" cy="13131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364" name="Google Shape;364;p42"/>
            <p:cNvCxnSpPr/>
            <p:nvPr/>
          </p:nvCxnSpPr>
          <p:spPr>
            <a:xfrm>
              <a:off x="5460523" y="1979257"/>
              <a:ext cx="46500" cy="12576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pic>
          <p:nvPicPr>
            <p:cNvPr id="365" name="Google Shape;365;p42"/>
            <p:cNvPicPr preferRelativeResize="0"/>
            <p:nvPr/>
          </p:nvPicPr>
          <p:blipFill rotWithShape="1">
            <a:blip r:embed="rId13">
              <a:alphaModFix/>
            </a:blip>
            <a:srcRect r="82889"/>
            <a:stretch/>
          </p:blipFill>
          <p:spPr>
            <a:xfrm>
              <a:off x="4988475" y="3337865"/>
              <a:ext cx="1132500" cy="1654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42"/>
            <p:cNvPicPr preferRelativeResize="0"/>
            <p:nvPr/>
          </p:nvPicPr>
          <p:blipFill rotWithShape="1">
            <a:blip r:embed="rId14">
              <a:alphaModFix/>
            </a:blip>
            <a:srcRect r="82889"/>
            <a:stretch/>
          </p:blipFill>
          <p:spPr>
            <a:xfrm>
              <a:off x="5966150" y="3219800"/>
              <a:ext cx="1210154" cy="176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42"/>
            <p:cNvPicPr preferRelativeResize="0"/>
            <p:nvPr/>
          </p:nvPicPr>
          <p:blipFill rotWithShape="1">
            <a:blip r:embed="rId15">
              <a:alphaModFix/>
            </a:blip>
            <a:srcRect t="14726" r="85543"/>
            <a:stretch/>
          </p:blipFill>
          <p:spPr>
            <a:xfrm>
              <a:off x="7002828" y="3504771"/>
              <a:ext cx="998752" cy="14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2155" y="3281986"/>
              <a:ext cx="312925" cy="31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42"/>
            <p:cNvSpPr txBox="1"/>
            <p:nvPr/>
          </p:nvSpPr>
          <p:spPr>
            <a:xfrm>
              <a:off x="5311794" y="3266853"/>
              <a:ext cx="69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Thesis</a:t>
              </a:r>
              <a:endParaRPr sz="11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70" name="Google Shape;37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18955" y="3281986"/>
              <a:ext cx="312925" cy="31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42"/>
            <p:cNvSpPr txBox="1"/>
            <p:nvPr/>
          </p:nvSpPr>
          <p:spPr>
            <a:xfrm>
              <a:off x="6378594" y="3266853"/>
              <a:ext cx="69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Thesis</a:t>
              </a:r>
              <a:endParaRPr sz="11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72" name="Google Shape;37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5755" y="3281986"/>
              <a:ext cx="312925" cy="31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42"/>
            <p:cNvSpPr txBox="1"/>
            <p:nvPr/>
          </p:nvSpPr>
          <p:spPr>
            <a:xfrm>
              <a:off x="7445394" y="3266853"/>
              <a:ext cx="69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Thesis</a:t>
              </a:r>
              <a:endParaRPr sz="11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6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6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25F089-C465-9C33-0D0E-927AF925270C}"/>
              </a:ext>
            </a:extLst>
          </p:cNvPr>
          <p:cNvSpPr/>
          <p:nvPr/>
        </p:nvSpPr>
        <p:spPr>
          <a:xfrm>
            <a:off x="1252728" y="1124712"/>
            <a:ext cx="6364224" cy="3712464"/>
          </a:xfrm>
          <a:prstGeom prst="rect">
            <a:avLst/>
          </a:prstGeom>
          <a:solidFill>
            <a:srgbClr val="9487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Google Shape;37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Mental model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379" name="Google Shape;379;p43"/>
          <p:cNvCxnSpPr/>
          <p:nvPr/>
        </p:nvCxnSpPr>
        <p:spPr>
          <a:xfrm>
            <a:off x="3494000" y="4251392"/>
            <a:ext cx="559500" cy="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3"/>
          <p:cNvCxnSpPr/>
          <p:nvPr/>
        </p:nvCxnSpPr>
        <p:spPr>
          <a:xfrm rot="10800000">
            <a:off x="3771343" y="1426709"/>
            <a:ext cx="0" cy="28158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3"/>
          <p:cNvSpPr/>
          <p:nvPr/>
        </p:nvSpPr>
        <p:spPr>
          <a:xfrm>
            <a:off x="3639082" y="1237125"/>
            <a:ext cx="275400" cy="238200"/>
          </a:xfrm>
          <a:prstGeom prst="triangle">
            <a:avLst>
              <a:gd name="adj" fmla="val 50000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3"/>
          <p:cNvSpPr txBox="1"/>
          <p:nvPr/>
        </p:nvSpPr>
        <p:spPr>
          <a:xfrm>
            <a:off x="3351470" y="4268171"/>
            <a:ext cx="100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History</a:t>
            </a:r>
            <a:endParaRPr sz="16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43"/>
          <p:cNvSpPr/>
          <p:nvPr/>
        </p:nvSpPr>
        <p:spPr>
          <a:xfrm>
            <a:off x="3639075" y="3578015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3"/>
          <p:cNvSpPr txBox="1"/>
          <p:nvPr/>
        </p:nvSpPr>
        <p:spPr>
          <a:xfrm>
            <a:off x="6302775" y="2675225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HEAD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219" y="2324463"/>
            <a:ext cx="1053350" cy="10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727" y="2319369"/>
            <a:ext cx="1053314" cy="10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/>
          <p:nvPr/>
        </p:nvSpPr>
        <p:spPr>
          <a:xfrm>
            <a:off x="3639075" y="2703956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7074" y="3440925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4194" y="2527731"/>
            <a:ext cx="649850" cy="6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3"/>
          <p:cNvGrpSpPr/>
          <p:nvPr/>
        </p:nvGrpSpPr>
        <p:grpSpPr>
          <a:xfrm>
            <a:off x="4082875" y="1734475"/>
            <a:ext cx="2568925" cy="649850"/>
            <a:chOff x="1873075" y="1734475"/>
            <a:chExt cx="2568925" cy="649850"/>
          </a:xfrm>
        </p:grpSpPr>
        <p:sp>
          <p:nvSpPr>
            <p:cNvPr id="391" name="Google Shape;391;p43"/>
            <p:cNvSpPr txBox="1"/>
            <p:nvPr/>
          </p:nvSpPr>
          <p:spPr>
            <a:xfrm>
              <a:off x="2571200" y="1870650"/>
              <a:ext cx="187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Changes</a:t>
              </a:r>
              <a:endParaRPr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92" name="Google Shape;39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73075" y="1734475"/>
              <a:ext cx="649850" cy="649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43"/>
          <p:cNvGrpSpPr/>
          <p:nvPr/>
        </p:nvGrpSpPr>
        <p:grpSpPr>
          <a:xfrm>
            <a:off x="2045425" y="2787497"/>
            <a:ext cx="1353676" cy="1027500"/>
            <a:chOff x="2045425" y="2787497"/>
            <a:chExt cx="1353676" cy="1027500"/>
          </a:xfrm>
        </p:grpSpPr>
        <p:sp>
          <p:nvSpPr>
            <p:cNvPr id="394" name="Google Shape;394;p43"/>
            <p:cNvSpPr txBox="1"/>
            <p:nvPr/>
          </p:nvSpPr>
          <p:spPr>
            <a:xfrm>
              <a:off x="2045425" y="3075425"/>
              <a:ext cx="100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Commits</a:t>
              </a:r>
              <a:endParaRPr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3151601" y="2787497"/>
              <a:ext cx="247500" cy="10275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3F96F-7CF1-AC7A-138C-0B177870ED02}"/>
              </a:ext>
            </a:extLst>
          </p:cNvPr>
          <p:cNvSpPr/>
          <p:nvPr/>
        </p:nvSpPr>
        <p:spPr>
          <a:xfrm>
            <a:off x="1252728" y="1124712"/>
            <a:ext cx="6364224" cy="3712464"/>
          </a:xfrm>
          <a:prstGeom prst="rect">
            <a:avLst/>
          </a:prstGeom>
          <a:solidFill>
            <a:srgbClr val="9487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Google Shape;40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Mental model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401" name="Google Shape;401;p44"/>
          <p:cNvCxnSpPr/>
          <p:nvPr/>
        </p:nvCxnSpPr>
        <p:spPr>
          <a:xfrm>
            <a:off x="3494000" y="4251392"/>
            <a:ext cx="559500" cy="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4"/>
          <p:cNvCxnSpPr/>
          <p:nvPr/>
        </p:nvCxnSpPr>
        <p:spPr>
          <a:xfrm rot="10800000">
            <a:off x="3771343" y="1426709"/>
            <a:ext cx="0" cy="28158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44"/>
          <p:cNvSpPr/>
          <p:nvPr/>
        </p:nvSpPr>
        <p:spPr>
          <a:xfrm>
            <a:off x="3639082" y="1237125"/>
            <a:ext cx="275400" cy="238200"/>
          </a:xfrm>
          <a:prstGeom prst="triangle">
            <a:avLst>
              <a:gd name="adj" fmla="val 50000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3351470" y="4268171"/>
            <a:ext cx="100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History</a:t>
            </a:r>
            <a:endParaRPr sz="16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44"/>
          <p:cNvSpPr/>
          <p:nvPr/>
        </p:nvSpPr>
        <p:spPr>
          <a:xfrm>
            <a:off x="3639075" y="3578015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360" y="1537403"/>
            <a:ext cx="1053350" cy="10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/>
          <p:nvPr/>
        </p:nvSpPr>
        <p:spPr>
          <a:xfrm>
            <a:off x="3639075" y="2703956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074" y="3440925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194" y="2527731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2875" y="1734475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6450" y="1734475"/>
            <a:ext cx="649850" cy="6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/>
          <p:nvPr/>
        </p:nvSpPr>
        <p:spPr>
          <a:xfrm>
            <a:off x="3639075" y="1916897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4"/>
          <p:cNvSpPr txBox="1"/>
          <p:nvPr/>
        </p:nvSpPr>
        <p:spPr>
          <a:xfrm>
            <a:off x="6481029" y="1840338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HEAD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14" name="Google Shape;414;p44"/>
          <p:cNvGrpSpPr/>
          <p:nvPr/>
        </p:nvGrpSpPr>
        <p:grpSpPr>
          <a:xfrm>
            <a:off x="2045425" y="1734478"/>
            <a:ext cx="1353675" cy="2080500"/>
            <a:chOff x="2045425" y="1734478"/>
            <a:chExt cx="1353675" cy="2080500"/>
          </a:xfrm>
        </p:grpSpPr>
        <p:sp>
          <p:nvSpPr>
            <p:cNvPr id="415" name="Google Shape;415;p44"/>
            <p:cNvSpPr txBox="1"/>
            <p:nvPr/>
          </p:nvSpPr>
          <p:spPr>
            <a:xfrm>
              <a:off x="2045425" y="3075425"/>
              <a:ext cx="100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Commits</a:t>
              </a:r>
              <a:endParaRPr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3151600" y="1734478"/>
              <a:ext cx="247500" cy="2080500"/>
            </a:xfrm>
            <a:prstGeom prst="leftBrace">
              <a:avLst>
                <a:gd name="adj1" fmla="val 50000"/>
                <a:gd name="adj2" fmla="val 74639"/>
              </a:avLst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point</a:t>
            </a:r>
            <a:endParaRPr/>
          </a:p>
        </p:txBody>
      </p:sp>
      <p:pic>
        <p:nvPicPr>
          <p:cNvPr id="422" name="Google Shape;4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00" y="1719483"/>
            <a:ext cx="2241674" cy="93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175" y="934247"/>
            <a:ext cx="3430902" cy="19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 txBox="1">
            <a:spLocks noGrp="1"/>
          </p:cNvSpPr>
          <p:nvPr>
            <p:ph type="body" idx="1"/>
          </p:nvPr>
        </p:nvSpPr>
        <p:spPr>
          <a:xfrm>
            <a:off x="311700" y="2941625"/>
            <a:ext cx="3909000" cy="16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set of standards and reference tools for managing document revisions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Free and open source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Developed by a non-profit group of volunteers</a:t>
            </a:r>
            <a:endParaRPr sz="1600"/>
          </a:p>
        </p:txBody>
      </p:sp>
      <p:sp>
        <p:nvSpPr>
          <p:cNvPr id="425" name="Google Shape;425;p45"/>
          <p:cNvSpPr txBox="1"/>
          <p:nvPr/>
        </p:nvSpPr>
        <p:spPr>
          <a:xfrm>
            <a:off x="3434125" y="1693875"/>
            <a:ext cx="30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is not</a:t>
            </a:r>
            <a:endParaRPr sz="4200"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45"/>
          <p:cNvSpPr txBox="1">
            <a:spLocks noGrp="1"/>
          </p:cNvSpPr>
          <p:nvPr>
            <p:ph type="body" idx="1"/>
          </p:nvPr>
        </p:nvSpPr>
        <p:spPr>
          <a:xfrm>
            <a:off x="4979000" y="3010675"/>
            <a:ext cx="3853200" cy="16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website that hosts git repositories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Provides extra “value add” collaboration tools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Free and paid tiers of service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Developed by a for-profit company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Btw</a:t>
            </a:r>
            <a:endParaRPr/>
          </a:p>
        </p:txBody>
      </p:sp>
      <p:pic>
        <p:nvPicPr>
          <p:cNvPr id="432" name="Google Shape;4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70125"/>
            <a:ext cx="5745199" cy="4397149"/>
          </a:xfrm>
          <a:prstGeom prst="rect">
            <a:avLst/>
          </a:prstGeom>
          <a:noFill/>
          <a:ln>
            <a:noFill/>
          </a:ln>
          <a:effectLst>
            <a:outerShdw blurRad="228600" dist="47625" dir="22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3" name="Google Shape;433;p46"/>
          <p:cNvSpPr txBox="1"/>
          <p:nvPr/>
        </p:nvSpPr>
        <p:spPr>
          <a:xfrm>
            <a:off x="6310475" y="4566650"/>
            <a:ext cx="238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https://www.theverge.com/2018/6/4/17422788/microsoft-github-acquisition-official-deal</a:t>
            </a:r>
            <a:endParaRPr sz="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for thought</a:t>
            </a:r>
            <a:endParaRPr/>
          </a:p>
        </p:txBody>
      </p:sp>
      <p:sp>
        <p:nvSpPr>
          <p:cNvPr id="439" name="Google Shape;43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is an open source tool developed by volunteers.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74EA7"/>
                </a:solidFill>
              </a:rPr>
              <a:t>Why is </a:t>
            </a:r>
            <a:r>
              <a:rPr lang="en" b="1" i="1">
                <a:solidFill>
                  <a:srgbClr val="674EA7"/>
                </a:solidFill>
              </a:rPr>
              <a:t>Git </a:t>
            </a:r>
            <a:r>
              <a:rPr lang="en" b="1">
                <a:solidFill>
                  <a:srgbClr val="674EA7"/>
                </a:solidFill>
              </a:rPr>
              <a:t>free?</a:t>
            </a:r>
            <a:br>
              <a:rPr lang="en" b="1">
                <a:solidFill>
                  <a:srgbClr val="674EA7"/>
                </a:solidFill>
              </a:rPr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GitHub (and GitLab and Sourceforge) are for-profit companies that host our Git repositories for free.</a:t>
            </a:r>
            <a:endParaRPr b="1">
              <a:solidFill>
                <a:srgbClr val="674EA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674EA7"/>
                </a:solidFill>
              </a:rPr>
              <a:t>Why is </a:t>
            </a:r>
            <a:r>
              <a:rPr lang="en" b="1" i="1">
                <a:solidFill>
                  <a:srgbClr val="674EA7"/>
                </a:solidFill>
              </a:rPr>
              <a:t>GitHub</a:t>
            </a:r>
            <a:r>
              <a:rPr lang="en" b="1">
                <a:solidFill>
                  <a:srgbClr val="674EA7"/>
                </a:solidFill>
              </a:rPr>
              <a:t> free?</a:t>
            </a:r>
            <a:endParaRPr b="1">
              <a:solidFill>
                <a:srgbClr val="674EA7"/>
              </a:solidFill>
            </a:endParaRPr>
          </a:p>
        </p:txBody>
      </p:sp>
      <p:pic>
        <p:nvPicPr>
          <p:cNvPr id="440" name="Google Shape;4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850" y="1615350"/>
            <a:ext cx="3558975" cy="35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meta-talk</a:t>
            </a:r>
            <a:endParaRPr/>
          </a:p>
        </p:txBody>
      </p:sp>
      <p:sp>
        <p:nvSpPr>
          <p:cNvPr id="430" name="Google Shape;43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7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Tech tools are like tax forms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Doing things the “normal way” is almost always good enough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Every once in a while it’s not, and you ask an accountant for help</a:t>
            </a:r>
            <a:endParaRPr/>
          </a:p>
        </p:txBody>
      </p:sp>
      <p:pic>
        <p:nvPicPr>
          <p:cNvPr id="431" name="Google Shape;431;p55"/>
          <p:cNvPicPr preferRelativeResize="0"/>
          <p:nvPr/>
        </p:nvPicPr>
        <p:blipFill rotWithShape="1">
          <a:blip r:embed="rId3">
            <a:alphaModFix/>
          </a:blip>
          <a:srcRect l="21588" r="11842"/>
          <a:stretch/>
        </p:blipFill>
        <p:spPr>
          <a:xfrm>
            <a:off x="5084700" y="881050"/>
            <a:ext cx="3600952" cy="36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8559-9041-C502-1CAD-3D1D5813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get 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1631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91F81817-2871-4DCA-E121-7490725E1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>
            <a:extLst>
              <a:ext uri="{FF2B5EF4-FFF2-40B4-BE49-F238E27FC236}">
                <a16:creationId xmlns:a16="http://schemas.microsoft.com/office/drawing/2014/main" id="{759091B6-D58B-C8FD-568F-5113FB72D7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resources</a:t>
            </a:r>
            <a:endParaRPr dirty="0"/>
          </a:p>
        </p:txBody>
      </p:sp>
      <p:sp>
        <p:nvSpPr>
          <p:cNvPr id="430" name="Google Shape;430;p55">
            <a:extLst>
              <a:ext uri="{FF2B5EF4-FFF2-40B4-BE49-F238E27FC236}">
                <a16:creationId xmlns:a16="http://schemas.microsoft.com/office/drawing/2014/main" id="{06810E92-B2CB-D967-30B3-198E47295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2626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dirty="0"/>
              <a:t>Guide to getting started using Git and GitHub with GUI tools:</a:t>
            </a:r>
          </a:p>
          <a:p>
            <a:pPr lvl="1" indent="-349250">
              <a:buSzPts val="1900"/>
            </a:pPr>
            <a:r>
              <a:rPr lang="en-US" dirty="0">
                <a:hlinkClick r:id="rId3"/>
              </a:rPr>
              <a:t>https://uwescience.github.io/graphical-intro-to-git/</a:t>
            </a:r>
            <a:endParaRPr lang="en-US" dirty="0"/>
          </a:p>
          <a:p>
            <a:pPr indent="-349250">
              <a:buSzPts val="1900"/>
            </a:pPr>
            <a:r>
              <a:rPr lang="en-US" dirty="0"/>
              <a:t>Guide to getting started using Git through the command line:</a:t>
            </a:r>
          </a:p>
          <a:p>
            <a:pPr lvl="1" indent="-349250">
              <a:buSzPts val="1900"/>
            </a:pPr>
            <a:r>
              <a:rPr lang="en-US" dirty="0">
                <a:hlinkClick r:id="rId4"/>
              </a:rPr>
              <a:t>https://swcarpentry.github.io/git-novice/</a:t>
            </a:r>
            <a:endParaRPr lang="en-US" dirty="0"/>
          </a:p>
          <a:p>
            <a:pPr indent="-349250">
              <a:buSzPts val="1900"/>
            </a:pPr>
            <a:r>
              <a:rPr lang="en-US" dirty="0"/>
              <a:t>Git game:</a:t>
            </a:r>
          </a:p>
          <a:p>
            <a:pPr lvl="1" indent="-323850">
              <a:buSzPts val="1500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https://ohmygit.org/</a:t>
            </a:r>
            <a:endParaRPr lang="en-US" dirty="0"/>
          </a:p>
          <a:p>
            <a:pPr indent="-323850">
              <a:buSzPts val="1500"/>
            </a:pPr>
            <a:r>
              <a:rPr lang="en-US" dirty="0"/>
              <a:t>A cheat sheet from our old friend Wizard Zines:</a:t>
            </a:r>
          </a:p>
          <a:p>
            <a:pPr lvl="1" indent="-323850">
              <a:buSzPts val="1500"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https://wizardzines.com/zines/oh-shit-git/</a:t>
            </a:r>
            <a:endParaRPr lang="en-US" dirty="0"/>
          </a:p>
          <a:p>
            <a:pPr lvl="1" indent="-349250">
              <a:buSzPts val="19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24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ask questions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Trick question! Always ask questions.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Especially for projects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However, for questions related to </a:t>
            </a:r>
            <a:r>
              <a:rPr lang="en" u="sng" dirty="0"/>
              <a:t>homeworks</a:t>
            </a:r>
            <a:r>
              <a:rPr lang="en" dirty="0"/>
              <a:t>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/>
              <a:t>Class discussion forum only</a:t>
            </a:r>
            <a:r>
              <a:rPr lang="en" dirty="0"/>
              <a:t> (don’t make a post on Stack Overflow)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Don’t provide direct code from your homework in your questions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Don’t provide direct code from your homework in your answers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Revisions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9225"/>
            <a:ext cx="4807999" cy="3252275"/>
          </a:xfrm>
          <a:prstGeom prst="rect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250" y="1721155"/>
            <a:ext cx="4808001" cy="3209319"/>
          </a:xfrm>
          <a:prstGeom prst="rect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35"/>
          <p:cNvPicPr preferRelativeResize="0"/>
          <p:nvPr/>
        </p:nvPicPr>
        <p:blipFill rotWithShape="1">
          <a:blip r:embed="rId5">
            <a:alphaModFix/>
          </a:blip>
          <a:srcRect t="8650"/>
          <a:stretch/>
        </p:blipFill>
        <p:spPr>
          <a:xfrm>
            <a:off x="4986875" y="584025"/>
            <a:ext cx="3645075" cy="4439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72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Tools to keep track of changes over a collection of documents, called </a:t>
            </a:r>
            <a:r>
              <a:rPr lang="en" b="1"/>
              <a:t>repositories</a:t>
            </a:r>
            <a:r>
              <a:rPr lang="en"/>
              <a:t> (or “</a:t>
            </a:r>
            <a:r>
              <a:rPr lang="en" b="1"/>
              <a:t>repos</a:t>
            </a:r>
            <a:r>
              <a:rPr lang="en"/>
              <a:t>”)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Distinguish between “</a:t>
            </a:r>
            <a:r>
              <a:rPr lang="en" b="1"/>
              <a:t>plaintext”</a:t>
            </a:r>
            <a:r>
              <a:rPr lang="en"/>
              <a:t> and “</a:t>
            </a:r>
            <a:r>
              <a:rPr lang="en" b="1"/>
              <a:t>binary files”</a:t>
            </a:r>
            <a:endParaRPr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Plaintext – Text and numbers, no formatting. “.txt” files, “.csv” files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Binary – Word docs, Excel sheets, JPEG images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Designed for </a:t>
            </a:r>
            <a:r>
              <a:rPr lang="en" b="1"/>
              <a:t>asynchronous collaboration </a:t>
            </a:r>
            <a:r>
              <a:rPr lang="en"/>
              <a:t>on plain text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i="1"/>
              <a:t>Spectacular </a:t>
            </a:r>
            <a:r>
              <a:rPr lang="en"/>
              <a:t>at tracking and reconciling differences between subtly different versions of plaintext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i="1"/>
              <a:t>Competent </a:t>
            </a:r>
            <a:r>
              <a:rPr lang="en"/>
              <a:t>at taking “snapshots” of binary files across time, but bad at understanding how they’ve changed</a:t>
            </a:r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“Version control systems”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14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900"/>
              <a:buChar char="●"/>
            </a:pPr>
            <a:r>
              <a:rPr lang="en"/>
              <a:t>One particular </a:t>
            </a:r>
            <a:r>
              <a:rPr lang="en" b="1"/>
              <a:t>standard </a:t>
            </a:r>
            <a:r>
              <a:rPr lang="en"/>
              <a:t>for how to do that change tracking</a:t>
            </a:r>
            <a:br>
              <a:rPr lang="en"/>
            </a:br>
            <a:endParaRPr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There are a lot of different websites and applications (“</a:t>
            </a:r>
            <a:r>
              <a:rPr lang="en" b="1"/>
              <a:t>clients</a:t>
            </a:r>
            <a:r>
              <a:rPr lang="en"/>
              <a:t>”) that can work with git repos! </a:t>
            </a: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3">
            <a:alphaModFix/>
          </a:blip>
          <a:srcRect l="17648" r="8354"/>
          <a:stretch/>
        </p:blipFill>
        <p:spPr>
          <a:xfrm>
            <a:off x="5342375" y="1291300"/>
            <a:ext cx="3353501" cy="30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1282975" y="1152475"/>
            <a:ext cx="754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Git (Free, but no graphical interface)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https://git-scm.com/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Sublime Merge ($$$, but you can run the trial indefinitely??)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4"/>
              </a:rPr>
              <a:t>https://www.sublimemerge.com/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GitFiend (Free…..for now…also kind of junky)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5"/>
              </a:rPr>
              <a:t>https://gitfiend.com/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Git Kraken (Free version, no private repos)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6"/>
              </a:rPr>
              <a:t>https://www.gitkraken.com/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Glint (Free version, max 2 tabs open at once, no light theme)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7"/>
              </a:rPr>
              <a:t>https://glint.info/en/</a:t>
            </a:r>
            <a:endParaRPr sz="1600"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Naomi’s favorite git clients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 rot="-1511465">
            <a:off x="4812771" y="978059"/>
            <a:ext cx="1001554" cy="47118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975" y="2735696"/>
            <a:ext cx="633630" cy="63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373" y="1213650"/>
            <a:ext cx="562835" cy="56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10">
            <a:alphaModFix/>
          </a:blip>
          <a:srcRect b="24110"/>
          <a:stretch/>
        </p:blipFill>
        <p:spPr>
          <a:xfrm>
            <a:off x="307025" y="3481608"/>
            <a:ext cx="909551" cy="6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242" y="4274839"/>
            <a:ext cx="633641" cy="63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225" y="1982200"/>
            <a:ext cx="633626" cy="6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🦾⚙️Engineering Mindset ⚙️🦾</a:t>
            </a:r>
            <a:endParaRPr b="1"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I’ll make a list of a couple of competing tools.</a:t>
            </a:r>
            <a:endParaRPr sz="2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dirty="0"/>
              <a:t>I’ll invest </a:t>
            </a:r>
            <a:r>
              <a:rPr lang="en" sz="2600" b="1" dirty="0"/>
              <a:t>serious effort</a:t>
            </a:r>
            <a:r>
              <a:rPr lang="en" sz="2600" dirty="0"/>
              <a:t>, but </a:t>
            </a:r>
            <a:r>
              <a:rPr lang="en" sz="2600" b="1" dirty="0"/>
              <a:t>limited time</a:t>
            </a:r>
            <a:r>
              <a:rPr lang="en" sz="2600" dirty="0"/>
              <a:t> into trying out each of them.</a:t>
            </a:r>
            <a:endParaRPr sz="2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dirty="0"/>
              <a:t>I’ll stick with the ones that </a:t>
            </a:r>
            <a:r>
              <a:rPr lang="en" sz="2600" b="1" dirty="0"/>
              <a:t>make the most sense to me</a:t>
            </a:r>
            <a:r>
              <a:rPr lang="en" sz="2600" dirty="0"/>
              <a:t> and not sweat the ones that don’t.</a:t>
            </a:r>
            <a:endParaRPr sz="2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/>
          <p:nvPr/>
        </p:nvSpPr>
        <p:spPr>
          <a:xfrm>
            <a:off x="2830650" y="1721850"/>
            <a:ext cx="2738400" cy="2295600"/>
          </a:xfrm>
          <a:prstGeom prst="flowChartAlternateProcess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sp>
        <p:nvSpPr>
          <p:cNvPr id="262" name="Google Shape;262;p40"/>
          <p:cNvSpPr txBox="1"/>
          <p:nvPr/>
        </p:nvSpPr>
        <p:spPr>
          <a:xfrm>
            <a:off x="3269426" y="1297875"/>
            <a:ext cx="204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C:\Naomi Thesis</a:t>
            </a:r>
            <a:endParaRPr sz="16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372" y="1270375"/>
            <a:ext cx="383663" cy="38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3612434" y="194581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thesis.md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1901381"/>
            <a:ext cx="459749" cy="45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/>
          <p:nvPr/>
        </p:nvSpPr>
        <p:spPr>
          <a:xfrm>
            <a:off x="3612434" y="2445503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figure1.jpg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272707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/>
        </p:nvSpPr>
        <p:spPr>
          <a:xfrm>
            <a:off x="3612434" y="292806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figure2.jpg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762083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3612434" y="3462017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citations.md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3369510"/>
            <a:ext cx="459749" cy="459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40"/>
          <p:cNvGrpSpPr/>
          <p:nvPr/>
        </p:nvGrpSpPr>
        <p:grpSpPr>
          <a:xfrm>
            <a:off x="5675274" y="2978050"/>
            <a:ext cx="1060200" cy="779406"/>
            <a:chOff x="5675274" y="2978050"/>
            <a:chExt cx="1060200" cy="779406"/>
          </a:xfrm>
        </p:grpSpPr>
        <p:cxnSp>
          <p:nvCxnSpPr>
            <p:cNvPr id="273" name="Google Shape;273;p40"/>
            <p:cNvCxnSpPr/>
            <p:nvPr/>
          </p:nvCxnSpPr>
          <p:spPr>
            <a:xfrm rot="10800000">
              <a:off x="5766775" y="2978050"/>
              <a:ext cx="846900" cy="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74" name="Google Shape;274;p40"/>
            <p:cNvSpPr txBox="1"/>
            <p:nvPr/>
          </p:nvSpPr>
          <p:spPr>
            <a:xfrm>
              <a:off x="5675274" y="3172456"/>
              <a:ext cx="1060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View &amp; edit files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75" name="Google Shape;275;p40"/>
          <p:cNvGrpSpPr/>
          <p:nvPr/>
        </p:nvGrpSpPr>
        <p:grpSpPr>
          <a:xfrm>
            <a:off x="6712874" y="1162100"/>
            <a:ext cx="2114627" cy="3249976"/>
            <a:chOff x="6712874" y="857300"/>
            <a:chExt cx="2114627" cy="3249976"/>
          </a:xfrm>
        </p:grpSpPr>
        <p:pic>
          <p:nvPicPr>
            <p:cNvPr id="276" name="Google Shape;276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69415" y="1812624"/>
              <a:ext cx="509553" cy="496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40"/>
            <p:cNvSpPr txBox="1"/>
            <p:nvPr/>
          </p:nvSpPr>
          <p:spPr>
            <a:xfrm>
              <a:off x="6712874" y="2343606"/>
              <a:ext cx="1060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Photoshop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78" name="Google Shape;278;p40"/>
            <p:cNvPicPr preferRelativeResize="0"/>
            <p:nvPr/>
          </p:nvPicPr>
          <p:blipFill rotWithShape="1">
            <a:blip r:embed="rId7">
              <a:alphaModFix/>
            </a:blip>
            <a:srcRect l="18981" t="18257" r="20588" b="18040"/>
            <a:stretch/>
          </p:blipFill>
          <p:spPr>
            <a:xfrm>
              <a:off x="7837859" y="2101838"/>
              <a:ext cx="690732" cy="72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40"/>
            <p:cNvSpPr/>
            <p:nvPr/>
          </p:nvSpPr>
          <p:spPr>
            <a:xfrm>
              <a:off x="7961226" y="3440076"/>
              <a:ext cx="667200" cy="667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0"/>
            <p:cNvSpPr txBox="1"/>
            <p:nvPr/>
          </p:nvSpPr>
          <p:spPr>
            <a:xfrm>
              <a:off x="7645201" y="2764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Ghostwriter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81" name="Google Shape;281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93215" y="2883689"/>
              <a:ext cx="602974" cy="560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40"/>
            <p:cNvSpPr txBox="1"/>
            <p:nvPr/>
          </p:nvSpPr>
          <p:spPr>
            <a:xfrm>
              <a:off x="6732102" y="3480631"/>
              <a:ext cx="1060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Microsoft Word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3" name="Google Shape;283;p40"/>
            <p:cNvSpPr txBox="1"/>
            <p:nvPr/>
          </p:nvSpPr>
          <p:spPr>
            <a:xfrm>
              <a:off x="8082156" y="3569405"/>
              <a:ext cx="509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Etc.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84" name="Google Shape;284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36924" y="857300"/>
              <a:ext cx="838550" cy="83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40"/>
            <p:cNvSpPr txBox="1"/>
            <p:nvPr/>
          </p:nvSpPr>
          <p:spPr>
            <a:xfrm>
              <a:off x="7569001" y="1621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File explorer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/>
          <p:nvPr/>
        </p:nvSpPr>
        <p:spPr>
          <a:xfrm>
            <a:off x="2830650" y="1721849"/>
            <a:ext cx="2738400" cy="2788200"/>
          </a:xfrm>
          <a:prstGeom prst="flowChartAlternateProcess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sp>
        <p:nvSpPr>
          <p:cNvPr id="292" name="Google Shape;292;p41"/>
          <p:cNvSpPr txBox="1"/>
          <p:nvPr/>
        </p:nvSpPr>
        <p:spPr>
          <a:xfrm>
            <a:off x="3269426" y="1297875"/>
            <a:ext cx="204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C:\Naomi Thesis</a:t>
            </a:r>
            <a:endParaRPr sz="16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372" y="1270375"/>
            <a:ext cx="383663" cy="38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/>
        </p:nvSpPr>
        <p:spPr>
          <a:xfrm>
            <a:off x="3612434" y="194581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thesis.md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1901381"/>
            <a:ext cx="459749" cy="45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3612434" y="2445503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figure1.jpg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272707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3612434" y="292806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figure2.jpg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762083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3612434" y="3462017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citations.md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3369510"/>
            <a:ext cx="459749" cy="45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1575" y="3907425"/>
            <a:ext cx="459750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612434" y="3919217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.git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4" name="Google Shape;304;p41"/>
          <p:cNvCxnSpPr/>
          <p:nvPr/>
        </p:nvCxnSpPr>
        <p:spPr>
          <a:xfrm rot="10800000">
            <a:off x="5766775" y="2978050"/>
            <a:ext cx="846900" cy="0"/>
          </a:xfrm>
          <a:prstGeom prst="straightConnector1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05" name="Google Shape;305;p41"/>
          <p:cNvSpPr txBox="1"/>
          <p:nvPr/>
        </p:nvSpPr>
        <p:spPr>
          <a:xfrm>
            <a:off x="5675274" y="3172456"/>
            <a:ext cx="106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View &amp; edit files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06" name="Google Shape;306;p41"/>
          <p:cNvGrpSpPr/>
          <p:nvPr/>
        </p:nvGrpSpPr>
        <p:grpSpPr>
          <a:xfrm>
            <a:off x="6712874" y="1162100"/>
            <a:ext cx="2114627" cy="3249976"/>
            <a:chOff x="6712874" y="857300"/>
            <a:chExt cx="2114627" cy="3249976"/>
          </a:xfrm>
        </p:grpSpPr>
        <p:pic>
          <p:nvPicPr>
            <p:cNvPr id="307" name="Google Shape;307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69415" y="1812624"/>
              <a:ext cx="509553" cy="496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41"/>
            <p:cNvSpPr txBox="1"/>
            <p:nvPr/>
          </p:nvSpPr>
          <p:spPr>
            <a:xfrm>
              <a:off x="6712874" y="2343606"/>
              <a:ext cx="1060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Photoshop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09" name="Google Shape;309;p41"/>
            <p:cNvPicPr preferRelativeResize="0"/>
            <p:nvPr/>
          </p:nvPicPr>
          <p:blipFill rotWithShape="1">
            <a:blip r:embed="rId8">
              <a:alphaModFix/>
            </a:blip>
            <a:srcRect l="18981" t="18257" r="20588" b="18040"/>
            <a:stretch/>
          </p:blipFill>
          <p:spPr>
            <a:xfrm>
              <a:off x="7837859" y="2101838"/>
              <a:ext cx="690732" cy="72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1"/>
            <p:cNvSpPr/>
            <p:nvPr/>
          </p:nvSpPr>
          <p:spPr>
            <a:xfrm>
              <a:off x="7961226" y="3440076"/>
              <a:ext cx="667200" cy="667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1"/>
            <p:cNvSpPr txBox="1"/>
            <p:nvPr/>
          </p:nvSpPr>
          <p:spPr>
            <a:xfrm>
              <a:off x="7645201" y="2764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Ghostwriter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2" name="Google Shape;312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93215" y="2883689"/>
              <a:ext cx="602974" cy="560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41"/>
            <p:cNvSpPr txBox="1"/>
            <p:nvPr/>
          </p:nvSpPr>
          <p:spPr>
            <a:xfrm>
              <a:off x="6732102" y="3480631"/>
              <a:ext cx="1060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Microsoft Word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4" name="Google Shape;314;p41"/>
            <p:cNvSpPr txBox="1"/>
            <p:nvPr/>
          </p:nvSpPr>
          <p:spPr>
            <a:xfrm>
              <a:off x="8082156" y="3569405"/>
              <a:ext cx="509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Etc.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5" name="Google Shape;315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736924" y="857300"/>
              <a:ext cx="838550" cy="83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41"/>
            <p:cNvSpPr txBox="1"/>
            <p:nvPr/>
          </p:nvSpPr>
          <p:spPr>
            <a:xfrm>
              <a:off x="7569001" y="1621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File explorer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17" name="Google Shape;317;p41"/>
          <p:cNvGrpSpPr/>
          <p:nvPr/>
        </p:nvGrpSpPr>
        <p:grpSpPr>
          <a:xfrm>
            <a:off x="374602" y="2521702"/>
            <a:ext cx="2421873" cy="1635948"/>
            <a:chOff x="374602" y="2521702"/>
            <a:chExt cx="2421873" cy="1635948"/>
          </a:xfrm>
        </p:grpSpPr>
        <p:sp>
          <p:nvSpPr>
            <p:cNvPr id="318" name="Google Shape;318;p41"/>
            <p:cNvSpPr txBox="1"/>
            <p:nvPr/>
          </p:nvSpPr>
          <p:spPr>
            <a:xfrm>
              <a:off x="374602" y="3391425"/>
              <a:ext cx="907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Git client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9" name="Google Shape;319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8225" y="2521702"/>
              <a:ext cx="846900" cy="846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0" name="Google Shape;320;p41"/>
            <p:cNvCxnSpPr/>
            <p:nvPr/>
          </p:nvCxnSpPr>
          <p:spPr>
            <a:xfrm rot="10800000">
              <a:off x="1728175" y="2978050"/>
              <a:ext cx="846900" cy="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21" name="Google Shape;321;p41"/>
            <p:cNvSpPr txBox="1"/>
            <p:nvPr/>
          </p:nvSpPr>
          <p:spPr>
            <a:xfrm>
              <a:off x="1408075" y="3172450"/>
              <a:ext cx="1388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Track changes &amp; “time-travel” to different revisions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2" name="Google Shape;322;p41"/>
          <p:cNvSpPr txBox="1"/>
          <p:nvPr/>
        </p:nvSpPr>
        <p:spPr>
          <a:xfrm>
            <a:off x="3236876" y="4467850"/>
            <a:ext cx="1978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“Repository”</a:t>
            </a:r>
            <a:endParaRPr sz="2300"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23" name="Google Shape;323;p41"/>
          <p:cNvGrpSpPr/>
          <p:nvPr/>
        </p:nvGrpSpPr>
        <p:grpSpPr>
          <a:xfrm>
            <a:off x="1106450" y="3825074"/>
            <a:ext cx="3236400" cy="917576"/>
            <a:chOff x="1106450" y="3825074"/>
            <a:chExt cx="3236400" cy="917576"/>
          </a:xfrm>
        </p:grpSpPr>
        <p:sp>
          <p:nvSpPr>
            <p:cNvPr id="324" name="Google Shape;324;p41"/>
            <p:cNvSpPr/>
            <p:nvPr/>
          </p:nvSpPr>
          <p:spPr>
            <a:xfrm>
              <a:off x="2947250" y="3825074"/>
              <a:ext cx="1395600" cy="587100"/>
            </a:xfrm>
            <a:prstGeom prst="ellipse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 txBox="1"/>
            <p:nvPr/>
          </p:nvSpPr>
          <p:spPr>
            <a:xfrm>
              <a:off x="1106450" y="4157650"/>
              <a:ext cx="1764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CC0000"/>
                  </a:solidFill>
                  <a:latin typeface="Nunito"/>
                  <a:ea typeface="Nunito"/>
                  <a:cs typeface="Nunito"/>
                  <a:sym typeface="Nunito"/>
                </a:rPr>
                <a:t>Where Git stores all the history</a:t>
              </a:r>
              <a:endParaRPr sz="1300" b="1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868</Words>
  <Application>Microsoft Office PowerPoint</Application>
  <PresentationFormat>On-screen Show (16:9)</PresentationFormat>
  <Paragraphs>136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Nunito</vt:lpstr>
      <vt:lpstr>Simple Light</vt:lpstr>
      <vt:lpstr>Version Control (with Git)</vt:lpstr>
      <vt:lpstr>When to ask questions</vt:lpstr>
      <vt:lpstr>Revisions</vt:lpstr>
      <vt:lpstr>“Version control systems”</vt:lpstr>
      <vt:lpstr>Git</vt:lpstr>
      <vt:lpstr>Naomi’s favorite git clients</vt:lpstr>
      <vt:lpstr>🦾⚙️Engineering Mindset ⚙️🦾</vt:lpstr>
      <vt:lpstr>Big picture</vt:lpstr>
      <vt:lpstr>Big picture</vt:lpstr>
      <vt:lpstr>Big picture</vt:lpstr>
      <vt:lpstr>Mental model</vt:lpstr>
      <vt:lpstr>Mental model</vt:lpstr>
      <vt:lpstr>Important point</vt:lpstr>
      <vt:lpstr>Btw</vt:lpstr>
      <vt:lpstr>Food for thought</vt:lpstr>
      <vt:lpstr>Some meta-talk</vt:lpstr>
      <vt:lpstr>Let’s get our hands dirty</vt:lpstr>
      <vt:lpstr>Some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Naomi Alterman</cp:lastModifiedBy>
  <cp:revision>9</cp:revision>
  <dcterms:modified xsi:type="dcterms:W3CDTF">2026-01-06T08:43:37Z</dcterms:modified>
</cp:coreProperties>
</file>